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2"/>
  </p:notesMasterIdLst>
  <p:sldIdLst>
    <p:sldId id="347" r:id="rId2"/>
    <p:sldId id="257" r:id="rId3"/>
    <p:sldId id="294" r:id="rId4"/>
    <p:sldId id="348" r:id="rId5"/>
    <p:sldId id="349" r:id="rId6"/>
    <p:sldId id="350" r:id="rId7"/>
    <p:sldId id="351" r:id="rId8"/>
    <p:sldId id="353" r:id="rId9"/>
    <p:sldId id="355" r:id="rId10"/>
    <p:sldId id="352" r:id="rId11"/>
    <p:sldId id="359" r:id="rId12"/>
    <p:sldId id="354" r:id="rId13"/>
    <p:sldId id="356" r:id="rId14"/>
    <p:sldId id="357" r:id="rId15"/>
    <p:sldId id="358" r:id="rId16"/>
    <p:sldId id="363" r:id="rId17"/>
    <p:sldId id="362" r:id="rId18"/>
    <p:sldId id="361" r:id="rId19"/>
    <p:sldId id="364" r:id="rId20"/>
    <p:sldId id="330" r:id="rId21"/>
  </p:sldIdLst>
  <p:sldSz cx="9144000" cy="6858000" type="screen4x3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5BA2"/>
    <a:srgbClr val="5E457C"/>
    <a:srgbClr val="5623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2846"/>
  </p:normalViewPr>
  <p:slideViewPr>
    <p:cSldViewPr snapToGrid="0" snapToObjects="1">
      <p:cViewPr varScale="1">
        <p:scale>
          <a:sx n="107" d="100"/>
          <a:sy n="107" d="100"/>
        </p:scale>
        <p:origin x="17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895C1F-311D-5D49-86CF-E61D2C7F60C0}" type="datetimeFigureOut">
              <a:rPr lang="en-US" smtClean="0"/>
              <a:t>2/2/16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8D50E-7281-7A4B-AE1A-DEF4B43D0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805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994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391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497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439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472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2/2/16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15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2/2/16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6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2/2/16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535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2/2/16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5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2/2/16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89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2/2/16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988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19D11-918E-A443-9CC0-9AA7631067A4}" type="datetimeFigureOut">
              <a:rPr lang="en-US" smtClean="0"/>
              <a:t>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35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vizz.site/charts-financial-times-2.pdf" TargetMode="External"/><Relationship Id="rId4" Type="http://schemas.openxmlformats.org/officeDocument/2006/relationships/hyperlink" Target="http://humantransit.org/2016/01/journalists-some-key-cautions-about-transit-article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vizz.site/charts-financial-times-1.pdf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tosa/csv-fingerprint" TargetMode="External"/><Relationship Id="rId4" Type="http://schemas.openxmlformats.org/officeDocument/2006/relationships/hyperlink" Target="http://setosa.io/" TargetMode="External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vizz.site/csv-fingerprint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forexcelusers.com/book/data-frames/inspect-data-frame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hyperlink" Target="http://vizz.site:8000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ublic.tableau.com/profile/tommy.unger#!/vizhome/RedmondWAHomeSalesBreakdown/BreakdownbyHomeType" TargetMode="External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fec.gov/finance/disclosure/ftpdet.shtml#a2015_2016" TargetMode="External"/><Relationship Id="rId3" Type="http://schemas.openxmlformats.org/officeDocument/2006/relationships/hyperlink" Target="http://vizz.site/fec-data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 few visualization links this week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ctr">
            <a:normAutofit/>
          </a:bodyPr>
          <a:lstStyle/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Financial Times story I mentioned last week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://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vizz.site/charts-financial-times-1.pdf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http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://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vizz.site/charts-financial-times-2.pdf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discussion of visualization, transit data, and the infamous Y-axis starts at zero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http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://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humantransit.org/2016/01/journalists-some-key-cautions-about-transit-articles.html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64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Understand the data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Understand data types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Figure out the limits of the data: 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min/max/other stats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unique values and counts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qualitative vs quantitative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geographic bounds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ate and time range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Help with data prep &amp; cleansing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Make analysis easier and faster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Find and present valuable insights</a:t>
            </a:r>
          </a:p>
        </p:txBody>
      </p:sp>
    </p:spTree>
    <p:extLst>
      <p:ext uri="{BB962C8B-B14F-4D97-AF65-F5344CB8AC3E}">
        <p14:creationId xmlns:p14="http://schemas.microsoft.com/office/powerpoint/2010/main" val="101866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Understand the data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ctr"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Counts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How much data do you have?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Are there missing data points that are important?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Qualitative vs quantitative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Are the values numeric, or text?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Sometimes numbers are more qualitative, sometimes text, quantitative.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Minimum &amp; maximum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Won’t always help with outliers since it only shows a single value.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Assuming it’s good data, it can be very interesting.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Sum, average, median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Can help you understand, might even be a reportable metric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Geographic data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Shapes, latitude, and longitude.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Requires a mapping solution. (Apparently there’s ESRI for </a:t>
            </a:r>
            <a:r>
              <a:rPr lang="en-US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Windows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Office)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Dates and times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Usually longer timespans are better for understanding trends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Pay attention to “latency”. More current is almost always better.</a:t>
            </a:r>
          </a:p>
        </p:txBody>
      </p:sp>
    </p:spTree>
    <p:extLst>
      <p:ext uri="{BB962C8B-B14F-4D97-AF65-F5344CB8AC3E}">
        <p14:creationId xmlns:p14="http://schemas.microsoft.com/office/powerpoint/2010/main" val="6134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Exploring data types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5038" y="1244906"/>
            <a:ext cx="7090311" cy="4932056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 colorful look at CSV data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Demo: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http://vizz.site/csv-fingerprint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/</a:t>
            </a:r>
            <a:endParaRPr lang="en-US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Source: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https://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github.com/setosa/csv-fingerprint</a:t>
            </a:r>
            <a:endParaRPr lang="en-US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(as usual, I found more good visualizations from the creator: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/>
              </a:rPr>
              <a:t>http://setosa.io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hlinkClick r:id="rId4"/>
              </a:rPr>
              <a:t>/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032" y="2764082"/>
            <a:ext cx="6125936" cy="374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1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Summarizing data with Excel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t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Count of cells with values and blanks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Averages, medians,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etc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 (but note it only works with numbers)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When it’s a string (or number) with limited variety of values</a:t>
            </a:r>
            <a:r>
              <a:rPr lang="is-I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… pivot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07173"/>
            <a:ext cx="9144000" cy="98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6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 few unique values with Excel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t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Use Pivot Tables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Show the count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Add conditional formatting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Add average sale price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008" y="3171702"/>
            <a:ext cx="4763984" cy="353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Comparing a lot of values in Excel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t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”A lot” of numbers, also known as a continuous distribution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Excel is not very good at this</a:t>
            </a:r>
            <a:r>
              <a:rPr lang="is-I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… but you can scatter plot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is-I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42" y="3503220"/>
            <a:ext cx="4300258" cy="31228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202" y="3503220"/>
            <a:ext cx="4234848" cy="307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Comparing a lot of values in R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3302082" cy="5298398"/>
          </a:xfrm>
        </p:spPr>
        <p:txBody>
          <a:bodyPr anchor="t">
            <a:normAutofit/>
          </a:bodyPr>
          <a:lstStyle/>
          <a:p>
            <a:pPr marL="0" indent="0" fontAlgn="base">
              <a:buNone/>
            </a:pPr>
            <a:endParaRPr lang="en-US" dirty="0" smtClean="0"/>
          </a:p>
          <a:p>
            <a:pPr marL="0" indent="0" fontAlgn="base">
              <a:buNone/>
            </a:pPr>
            <a:r>
              <a:rPr lang="en-US" dirty="0" err="1" smtClean="0"/>
              <a:t>df</a:t>
            </a:r>
            <a:r>
              <a:rPr lang="en-US" dirty="0" smtClean="0"/>
              <a:t>[rows, </a:t>
            </a:r>
            <a:r>
              <a:rPr lang="en-US" dirty="0" err="1" smtClean="0"/>
              <a:t>colums</a:t>
            </a:r>
            <a:r>
              <a:rPr lang="en-US" dirty="0" smtClean="0"/>
              <a:t>]</a:t>
            </a:r>
          </a:p>
          <a:p>
            <a:pPr marL="0" indent="0" fontAlgn="base">
              <a:buNone/>
            </a:pPr>
            <a:r>
              <a:rPr lang="en-US" dirty="0" smtClean="0"/>
              <a:t>head() </a:t>
            </a:r>
          </a:p>
          <a:p>
            <a:pPr marL="0" indent="0" fontAlgn="base">
              <a:buNone/>
            </a:pPr>
            <a:r>
              <a:rPr lang="en-US" dirty="0" smtClean="0"/>
              <a:t>tail()</a:t>
            </a:r>
          </a:p>
          <a:p>
            <a:pPr marL="0" indent="0" fontAlgn="base">
              <a:buNone/>
            </a:pPr>
            <a:r>
              <a:rPr lang="en-US" dirty="0" smtClean="0"/>
              <a:t>names()</a:t>
            </a:r>
          </a:p>
          <a:p>
            <a:pPr marL="0" indent="0" fontAlgn="base">
              <a:buNone/>
            </a:pPr>
            <a:r>
              <a:rPr lang="en-US" dirty="0" smtClean="0"/>
              <a:t>summary()</a:t>
            </a:r>
          </a:p>
          <a:p>
            <a:pPr marL="0" indent="0" fontAlgn="base">
              <a:buNone/>
            </a:pPr>
            <a:r>
              <a:rPr lang="en-US" dirty="0" err="1" smtClean="0"/>
              <a:t>str</a:t>
            </a:r>
            <a:r>
              <a:rPr lang="en-US" dirty="0" smtClean="0"/>
              <a:t>()</a:t>
            </a:r>
          </a:p>
          <a:p>
            <a:pPr marL="0" indent="0" fontAlgn="base">
              <a:buNone/>
            </a:pPr>
            <a:r>
              <a:rPr lang="en-US" dirty="0" err="1" smtClean="0"/>
              <a:t>nrow</a:t>
            </a:r>
            <a:r>
              <a:rPr lang="en-US" dirty="0" smtClean="0"/>
              <a:t>()</a:t>
            </a:r>
          </a:p>
          <a:p>
            <a:pPr marL="0" indent="0" fontAlgn="base">
              <a:buNone/>
            </a:pPr>
            <a:r>
              <a:rPr lang="en-US" dirty="0" smtClean="0"/>
              <a:t>dim()</a:t>
            </a:r>
          </a:p>
          <a:p>
            <a:pPr marL="0" indent="0" fontAlgn="base">
              <a:buNone/>
            </a:pP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0" y="1244906"/>
            <a:ext cx="3302082" cy="529839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endParaRPr lang="en-US" b="1" smtClean="0"/>
          </a:p>
          <a:p>
            <a:pPr marL="0" indent="0" fontAlgn="base">
              <a:buFont typeface="Arial" panose="020B0604020202020204" pitchFamily="34" charset="0"/>
              <a:buNone/>
            </a:pPr>
            <a:r>
              <a:rPr lang="en-US" b="1" dirty="0" smtClean="0"/>
              <a:t>for individual columns</a:t>
            </a:r>
            <a:endParaRPr lang="en-US" dirty="0" smtClean="0"/>
          </a:p>
          <a:p>
            <a:pPr marL="457200" lvl="1" indent="0" fontAlgn="base">
              <a:buFont typeface="Arial" panose="020B0604020202020204" pitchFamily="34" charset="0"/>
              <a:buNone/>
            </a:pPr>
            <a:r>
              <a:rPr lang="en-US" dirty="0" smtClean="0"/>
              <a:t>unique()</a:t>
            </a:r>
          </a:p>
          <a:p>
            <a:pPr marL="457200" lvl="1" indent="0" fontAlgn="base">
              <a:buFont typeface="Arial" panose="020B0604020202020204" pitchFamily="34" charset="0"/>
              <a:buNone/>
            </a:pPr>
            <a:r>
              <a:rPr lang="en-US" dirty="0" smtClean="0"/>
              <a:t>table() for individual or combination of columns</a:t>
            </a:r>
          </a:p>
          <a:p>
            <a:pPr marL="457200" lvl="1" indent="0" fontAlgn="base">
              <a:buFont typeface="Arial" panose="020B0604020202020204" pitchFamily="34" charset="0"/>
              <a:buNone/>
            </a:pPr>
            <a:r>
              <a:rPr lang="en-US" dirty="0" smtClean="0"/>
              <a:t>head()</a:t>
            </a:r>
          </a:p>
          <a:p>
            <a:pPr marL="457200" lvl="1" indent="0" fontAlgn="base">
              <a:buFont typeface="Arial" panose="020B0604020202020204" pitchFamily="34" charset="0"/>
              <a:buNone/>
            </a:pPr>
            <a:r>
              <a:rPr lang="en-US" dirty="0" err="1" smtClean="0"/>
              <a:t>str</a:t>
            </a:r>
            <a:r>
              <a:rPr lang="en-US" dirty="0" smtClean="0"/>
              <a:t>()</a:t>
            </a:r>
          </a:p>
          <a:p>
            <a:pPr marL="457200" lvl="1" indent="0" fontAlgn="base">
              <a:buFont typeface="Arial" panose="020B0604020202020204" pitchFamily="34" charset="0"/>
              <a:buNone/>
            </a:pPr>
            <a:r>
              <a:rPr lang="en-US" dirty="0" smtClean="0"/>
              <a:t>summary()</a:t>
            </a:r>
          </a:p>
          <a:p>
            <a:pPr marL="457200" lvl="1" indent="0" fontAlgn="base">
              <a:buFont typeface="Arial" panose="020B0604020202020204" pitchFamily="34" charset="0"/>
              <a:buNone/>
            </a:pPr>
            <a:r>
              <a:rPr lang="en-US" dirty="0" smtClean="0"/>
              <a:t>length()</a:t>
            </a:r>
          </a:p>
          <a:p>
            <a:pPr marL="457200" lvl="1" indent="0" fontAlgn="base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 fontAlgn="base">
              <a:buFont typeface="Arial" panose="020B0604020202020204" pitchFamily="34" charset="0"/>
              <a:buNone/>
            </a:pPr>
            <a:r>
              <a:rPr lang="en-US" b="1" dirty="0" smtClean="0"/>
              <a:t>visualization</a:t>
            </a:r>
            <a:endParaRPr lang="en-US" dirty="0" smtClean="0"/>
          </a:p>
          <a:p>
            <a:pPr marL="457200" lvl="1" indent="0" fontAlgn="base">
              <a:buFont typeface="Arial" panose="020B0604020202020204" pitchFamily="34" charset="0"/>
              <a:buNone/>
            </a:pPr>
            <a:r>
              <a:rPr lang="en-US" dirty="0" err="1" smtClean="0"/>
              <a:t>hist</a:t>
            </a:r>
            <a:r>
              <a:rPr lang="en-US" dirty="0" smtClean="0"/>
              <a:t>()</a:t>
            </a:r>
          </a:p>
          <a:p>
            <a:pPr marL="457200" lvl="1" indent="0" fontAlgn="base">
              <a:buFont typeface="Arial" panose="020B0604020202020204" pitchFamily="34" charset="0"/>
              <a:buNone/>
            </a:pPr>
            <a:r>
              <a:rPr lang="en-US" dirty="0" smtClean="0"/>
              <a:t>plot()</a:t>
            </a:r>
          </a:p>
          <a:p>
            <a:pPr marL="457200" lvl="1" indent="0" fontAlgn="base">
              <a:buFont typeface="Arial" panose="020B0604020202020204" pitchFamily="34" charset="0"/>
              <a:buNone/>
            </a:pPr>
            <a:r>
              <a:rPr lang="en-US" dirty="0" smtClean="0"/>
              <a:t>pairs()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8649" y="967586"/>
            <a:ext cx="7684077" cy="554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http://www.rforexcelusers.com/book/data-frames/inspect-data-frame/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94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Comparing a lot of values in R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35587"/>
            <a:ext cx="7886700" cy="5141375"/>
          </a:xfrm>
        </p:spPr>
        <p:txBody>
          <a:bodyPr anchor="t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is-I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is-I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10" y="1542667"/>
            <a:ext cx="7469579" cy="463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7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Comparing a lot of values in </a:t>
            </a:r>
            <a:r>
              <a:rPr 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iPython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35587"/>
            <a:ext cx="7886700" cy="5141375"/>
          </a:xfrm>
        </p:spPr>
        <p:txBody>
          <a:bodyPr anchor="t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is-I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is-I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430" y="1575357"/>
            <a:ext cx="5035135" cy="24351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96" y="4101847"/>
            <a:ext cx="7505205" cy="262682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2300" y="904897"/>
            <a:ext cx="80030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hlinkClick r:id="rId4"/>
              </a:rPr>
              <a:t>http://vizz.site:8000/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9157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Comparing a lot of values in 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Tableau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35587"/>
            <a:ext cx="7886700" cy="5141375"/>
          </a:xfrm>
        </p:spPr>
        <p:txBody>
          <a:bodyPr anchor="t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is-I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is-I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2300" y="904897"/>
            <a:ext cx="80030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2"/>
              </a:rPr>
              <a:t>https://public.tableau.com/profile/tommy.unger#!/</a:t>
            </a:r>
            <a:r>
              <a:rPr lang="en-US" sz="1200" dirty="0" smtClean="0">
                <a:hlinkClick r:id="rId2"/>
              </a:rPr>
              <a:t>vizhome/RedmondWAHomeSalesBreakdown/BreakdownbyHomeType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050" y="2083224"/>
            <a:ext cx="6329548" cy="409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0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24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latin typeface="+mj-lt"/>
                <a:ea typeface="Segoe UI" pitchFamily="34" charset="0"/>
                <a:cs typeface="Lao UI" pitchFamily="34" charset="0"/>
              </a:rPr>
              <a:t>Exploring data sets </a:t>
            </a:r>
          </a:p>
          <a:p>
            <a:pPr algn="ctr"/>
            <a:r>
              <a:rPr lang="en-US" sz="4400" dirty="0" smtClean="0">
                <a:latin typeface="+mj-lt"/>
                <a:ea typeface="Segoe UI" pitchFamily="34" charset="0"/>
                <a:cs typeface="Lao UI" pitchFamily="34" charset="0"/>
              </a:rPr>
              <a:t>&amp; data profiling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33500" y="5723907"/>
            <a:ext cx="6477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Week </a:t>
            </a:r>
            <a:r>
              <a:rPr lang="en-US" sz="2800" dirty="0">
                <a:solidFill>
                  <a:schemeClr val="bg1"/>
                </a:solidFill>
              </a:rPr>
              <a:t>4</a:t>
            </a:r>
            <a:endParaRPr lang="en-US" sz="2800" dirty="0" smtClean="0">
              <a:solidFill>
                <a:schemeClr val="bg1"/>
              </a:solidFill>
            </a:endParaRP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Feb 2, 2016 (Groundhog Day)</a:t>
            </a:r>
          </a:p>
        </p:txBody>
      </p:sp>
      <p:pic>
        <p:nvPicPr>
          <p:cNvPr id="6" name="Picture 4" descr="http://www.pce.uw.edu/images/logo_U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76200"/>
            <a:ext cx="2676525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58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379" y="365127"/>
            <a:ext cx="8763990" cy="670460"/>
          </a:xfrm>
        </p:spPr>
        <p:txBody>
          <a:bodyPr>
            <a:noAutofit/>
          </a:bodyPr>
          <a:lstStyle/>
          <a:p>
            <a:r>
              <a:rPr lang="en-US" sz="3200" b="1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Homework</a:t>
            </a:r>
            <a:r>
              <a:rPr 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Profile FEC Donation data.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ctr"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The FEC (Federal Election Commission) has a very robust data set: </a:t>
            </a:r>
            <a:br>
              <a:rPr lang="en-US" dirty="0"/>
            </a:br>
            <a:r>
              <a:rPr lang="en-US" b="1" dirty="0">
                <a:hlinkClick r:id="rId2"/>
              </a:rPr>
              <a:t>http://www.fec.gov/finance/disclosure/ftpdet.shtml#a2015_2016 (Links to an external site.)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For your convenience, I've compiled the 2015 (and a bit of 2016) data, by state, as well as all data combined in a single zip file here:</a:t>
            </a:r>
            <a:br>
              <a:rPr lang="en-US" dirty="0"/>
            </a:br>
            <a:r>
              <a:rPr lang="en-US" b="1" dirty="0">
                <a:hlinkClick r:id="rId3"/>
              </a:rPr>
              <a:t>http://vizz.site/fec-data/ (Links to an external site.)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b="1" dirty="0" smtClean="0"/>
              <a:t>Assignment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Required:</a:t>
            </a:r>
            <a:r>
              <a:rPr lang="en-US" dirty="0"/>
              <a:t> Visualize the most common donation amounts in Washington state. Histogram is a great start, but maybe try something else. Use Tableau, Excel, R, or Python. Submit your answer as a public URL or attached file. Summarize your findings with a sentence or two.</a:t>
            </a:r>
          </a:p>
          <a:p>
            <a:pPr marL="0" indent="0">
              <a:buNone/>
            </a:pPr>
            <a:r>
              <a:rPr lang="en-US" sz="2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Bonus: What is the most common donation amount in each state, and how do the states vary?</a:t>
            </a:r>
          </a:p>
          <a:p>
            <a:pPr marL="0" indent="0">
              <a:buNone/>
            </a:pPr>
            <a:r>
              <a:rPr lang="en-US" sz="2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Double bonus: Visualize something else interesting</a:t>
            </a:r>
          </a:p>
        </p:txBody>
      </p:sp>
    </p:spTree>
    <p:extLst>
      <p:ext uri="{BB962C8B-B14F-4D97-AF65-F5344CB8AC3E}">
        <p14:creationId xmlns:p14="http://schemas.microsoft.com/office/powerpoint/2010/main" val="18016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Week 4 topics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Why do we explore data?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What are data exploration strategies?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 look at tools: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Tableau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Excel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Python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50438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Why do we explore data?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Three main reasons for exploring data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Understand the ”schema”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nderstand the data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Better analysis and visualization </a:t>
            </a:r>
          </a:p>
        </p:txBody>
      </p:sp>
    </p:spTree>
    <p:extLst>
      <p:ext uri="{BB962C8B-B14F-4D97-AF65-F5344CB8AC3E}">
        <p14:creationId xmlns:p14="http://schemas.microsoft.com/office/powerpoint/2010/main" val="64982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Understanding data schema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3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Whether it’s called: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schema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column headers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ata dictionary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ata structures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This how data is usually organized &amp; managed.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431" y="1035587"/>
            <a:ext cx="5285179" cy="153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9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Understanding data schema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Variety of tools and “standards” for presentation, including tables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&amp; schema diagrams.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378" y="2461870"/>
            <a:ext cx="3279928" cy="21218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848" y="4012649"/>
            <a:ext cx="2861333" cy="24525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378" y="4688339"/>
            <a:ext cx="3279928" cy="206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7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But</a:t>
            </a:r>
            <a:r>
              <a:rPr lang="is-I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There are two situations where a data summary doesn’t work: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There is </a:t>
            </a:r>
            <a:r>
              <a:rPr lang="en-US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 summary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When you must 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eally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understand the data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Exploring data sets 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&amp;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profiling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To really understand, we explore and profile</a:t>
            </a:r>
            <a:r>
              <a:rPr lang="is-IS" dirty="0" smtClean="0">
                <a:solidFill>
                  <a:schemeClr val="accent1">
                    <a:lumMod val="75000"/>
                  </a:schemeClr>
                </a:solidFill>
              </a:rPr>
              <a:t>…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6984"/>
            <a:ext cx="4210078" cy="32478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408" y="2204353"/>
            <a:ext cx="4697592" cy="289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3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Data exploration is hard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ctr"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Raw data requires more exploration than aggregate data. But can also offer greater insights.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As you saw last week 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OpenRefine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), software struggles with this challenge.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Humans are good at it, with time &amp; practice.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 excel* at data exploration is to excel at data visualization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*sorry</a:t>
            </a:r>
          </a:p>
        </p:txBody>
      </p:sp>
    </p:spTree>
    <p:extLst>
      <p:ext uri="{BB962C8B-B14F-4D97-AF65-F5344CB8AC3E}">
        <p14:creationId xmlns:p14="http://schemas.microsoft.com/office/powerpoint/2010/main" val="155189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17215</TotalTime>
  <Words>658</Words>
  <Application>Microsoft Macintosh PowerPoint</Application>
  <PresentationFormat>On-screen Show (4:3)</PresentationFormat>
  <Paragraphs>149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Calibri</vt:lpstr>
      <vt:lpstr>Calibri Light</vt:lpstr>
      <vt:lpstr>Lao UI</vt:lpstr>
      <vt:lpstr>Segoe UI</vt:lpstr>
      <vt:lpstr>Arial</vt:lpstr>
      <vt:lpstr>Office Theme</vt:lpstr>
      <vt:lpstr>A few visualization links this week</vt:lpstr>
      <vt:lpstr>PowerPoint Presentation</vt:lpstr>
      <vt:lpstr>Week 4 topics</vt:lpstr>
      <vt:lpstr>Why do we explore data?</vt:lpstr>
      <vt:lpstr>Understanding data schema</vt:lpstr>
      <vt:lpstr>Understanding data schema</vt:lpstr>
      <vt:lpstr>But…</vt:lpstr>
      <vt:lpstr>Exploring data sets &amp; data profiling</vt:lpstr>
      <vt:lpstr>Data exploration is hard</vt:lpstr>
      <vt:lpstr>Understand the data</vt:lpstr>
      <vt:lpstr>Understand the data</vt:lpstr>
      <vt:lpstr>Exploring data types</vt:lpstr>
      <vt:lpstr>Summarizing data with Excel</vt:lpstr>
      <vt:lpstr>A few unique values with Excel</vt:lpstr>
      <vt:lpstr>Comparing a lot of values in Excel</vt:lpstr>
      <vt:lpstr>Comparing a lot of values in R</vt:lpstr>
      <vt:lpstr>Comparing a lot of values in R</vt:lpstr>
      <vt:lpstr>Comparing a lot of values in iPython</vt:lpstr>
      <vt:lpstr>Comparing a lot of values in Tableau</vt:lpstr>
      <vt:lpstr>Homework: Profile FEC Donation data.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Tommy Unger</dc:creator>
  <cp:lastModifiedBy>Tommy Unger</cp:lastModifiedBy>
  <cp:revision>145</cp:revision>
  <dcterms:created xsi:type="dcterms:W3CDTF">2016-01-09T20:33:03Z</dcterms:created>
  <dcterms:modified xsi:type="dcterms:W3CDTF">2016-02-03T01:44:20Z</dcterms:modified>
</cp:coreProperties>
</file>